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5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82C3A-7D54-4731-AA2D-104E763BC80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D6B08-D93E-4962-936C-49E629BB4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D6B08-D93E-4962-936C-49E629BB44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5346-3991-4A63-94AA-25D500B888E9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95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9C34-2689-412B-8CEA-C2534FDD04C3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93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BA88-12D7-494E-A123-92C1B3890EEF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98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FBC8-F280-4630-8DEB-D6EF09705FDC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64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DDA7-9B66-480F-B6AE-F44AF7F3A3D7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3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A67-C7E5-4DED-9AC9-5B820C3ADB43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61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50D-AB18-4A16-B16B-20551229483D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616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ABA-86FE-4904-82E4-92FE19293F19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0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0D64-C7ED-4899-BE27-12783B6D38DF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11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884E-FB46-4DFE-B82C-40C11559AC5A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97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D082-0C77-4AC7-A1B2-C83ADFF9A0C0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08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74E1-0BC1-4396-AD4E-9652B0A7B9B7}" type="datetime1">
              <a:rPr lang="ko-KR" altLang="en-US" smtClean="0"/>
              <a:t>2018-05-10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7FE2-E4EE-4E43-8583-B496D9912A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0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>
                <a:latin typeface="Calibri" panose="020F0502020204030204" pitchFamily="34" charset="0"/>
              </a:rPr>
              <a:t>Digital Kids Online Survey</a:t>
            </a:r>
            <a:endParaRPr lang="ko-KR" altLang="ko-KR" sz="4800" dirty="0">
              <a:latin typeface="Calibri" panose="020F050202020403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 smtClean="0">
                <a:latin typeface="Calibri" panose="020F0502020204030204" pitchFamily="34" charset="0"/>
              </a:rPr>
              <a:t>Training Manual </a:t>
            </a:r>
            <a:endParaRPr lang="ko-KR" alt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3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Calibri" panose="020F0502020204030204" pitchFamily="34" charset="0"/>
              </a:rPr>
              <a:t>After </a:t>
            </a:r>
            <a:r>
              <a:rPr lang="en-US" altLang="ko-KR" b="1" dirty="0" smtClean="0">
                <a:latin typeface="Calibri" panose="020F0502020204030204" pitchFamily="34" charset="0"/>
              </a:rPr>
              <a:t>survey </a:t>
            </a:r>
            <a:r>
              <a:rPr lang="en-US" altLang="ko-KR" b="1" dirty="0">
                <a:latin typeface="Calibri" panose="020F0502020204030204" pitchFamily="34" charset="0"/>
              </a:rPr>
              <a:t>session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Collect the questionnaires and keep them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secured. 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Return survey materials </a:t>
            </a:r>
            <a:r>
              <a:rPr lang="en-US" altLang="ko-KR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School Coordinator.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School Coordinator </a:t>
            </a:r>
            <a:r>
              <a:rPr lang="en-US" altLang="ko-KR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collects survey materials for shipment and sends them back to </a:t>
            </a:r>
            <a:r>
              <a:rPr lang="en-US" altLang="ko-KR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National </a:t>
            </a:r>
            <a:r>
              <a:rPr lang="en-US" altLang="ko-KR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altLang="ko-KR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esearch Team (NRT).</a:t>
            </a:r>
          </a:p>
          <a:p>
            <a:r>
              <a:rPr lang="en-US" altLang="ko-KR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School </a:t>
            </a:r>
            <a:r>
              <a:rPr lang="en-US" altLang="ko-KR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 should send school-related information </a:t>
            </a:r>
            <a:r>
              <a:rPr lang="en-US" altLang="ko-KR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NRT.</a:t>
            </a:r>
            <a:endParaRPr lang="ko-KR" altLang="en-US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altLang="ko-KR" dirty="0" smtClean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5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School-related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Coordinators </a:t>
            </a:r>
            <a:r>
              <a:rPr lang="en-US" altLang="ko-KR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send school-related </a:t>
            </a:r>
            <a:r>
              <a:rPr lang="en-US" altLang="ko-KR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to the NRT as follow:</a:t>
            </a:r>
            <a:endParaRPr lang="ko-KR" altLang="en-US" sz="2400" b="1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ko-KR" sz="2400" dirty="0" smtClean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</a:t>
            </a:r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size: Number of students in school and in grade surveyed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location: Size and type of community in which the school is located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SES: Percentage of students from economically disadvantaged homes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type: Public or private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 of girls enrolled at school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 of computers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 of the Internet at school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number of teaching staffs at </a:t>
            </a:r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  <a:endParaRPr lang="ko-KR" altLang="ko-KR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</a:t>
            </a:r>
            <a:r>
              <a:rPr lang="en-US" altLang="ko-KR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ICT-related </a:t>
            </a:r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curriculum: Whether school has ICT-related </a:t>
            </a:r>
            <a:r>
              <a:rPr lang="en-US" altLang="ko-KR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classes (e.g., </a:t>
            </a:r>
            <a:r>
              <a:rPr lang="en-US" altLang="ko-KR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coding skills) or </a:t>
            </a:r>
            <a:r>
              <a:rPr lang="en-US" altLang="ko-KR" sz="20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not. If it has, specifies the information</a:t>
            </a:r>
            <a:endParaRPr lang="ko-KR" altLang="ko-KR" sz="24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68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</a:rPr>
              <a:t>The purpose of this manual is to provide step-by-step instructions to help </a:t>
            </a:r>
            <a:r>
              <a:rPr lang="en-US" altLang="ko-KR" dirty="0">
                <a:latin typeface="Calibri" panose="020F0502020204030204" pitchFamily="34" charset="0"/>
              </a:rPr>
              <a:t>survey </a:t>
            </a:r>
            <a:r>
              <a:rPr lang="en-US" altLang="ko-KR" dirty="0" smtClean="0">
                <a:latin typeface="Calibri" panose="020F0502020204030204" pitchFamily="34" charset="0"/>
              </a:rPr>
              <a:t>administrators successfully administer the survey.</a:t>
            </a:r>
          </a:p>
          <a:p>
            <a:pPr marL="0" indent="0">
              <a:buNone/>
            </a:pPr>
            <a:endParaRPr lang="en-US" altLang="ko-KR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>
                <a:latin typeface="Calibri" panose="020F0502020204030204" pitchFamily="34" charset="0"/>
              </a:rPr>
              <a:t>It is essential that the procedures described in this manual be followed carefully to ensure that the </a:t>
            </a:r>
            <a:r>
              <a:rPr lang="en-US" altLang="ko-KR" dirty="0" smtClean="0">
                <a:latin typeface="Calibri" panose="020F0502020204030204" pitchFamily="34" charset="0"/>
              </a:rPr>
              <a:t>survey </a:t>
            </a:r>
            <a:r>
              <a:rPr lang="en-US" altLang="ko-KR" dirty="0">
                <a:latin typeface="Calibri" panose="020F0502020204030204" pitchFamily="34" charset="0"/>
              </a:rPr>
              <a:t>sessions are administered the same way in all participating schools and across countries. Failure to do so might invalidate the results of the </a:t>
            </a:r>
            <a:r>
              <a:rPr lang="en-US" altLang="ko-KR" dirty="0" smtClean="0">
                <a:latin typeface="Calibri" panose="020F0502020204030204" pitchFamily="34" charset="0"/>
              </a:rPr>
              <a:t>survey.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Introduction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4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Calibri" panose="020F0502020204030204" pitchFamily="34" charset="0"/>
              </a:rPr>
              <a:t>Responsibilities of Survey </a:t>
            </a:r>
            <a:r>
              <a:rPr lang="en-US" altLang="ko-KR" b="1" dirty="0" smtClean="0">
                <a:latin typeface="Calibri" panose="020F0502020204030204" pitchFamily="34" charset="0"/>
              </a:rPr>
              <a:t>Administrator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To administer the survey session 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To </a:t>
            </a:r>
            <a:r>
              <a:rPr lang="en-US" altLang="ko-KR" dirty="0">
                <a:latin typeface="Calibri" panose="020F0502020204030204" pitchFamily="34" charset="0"/>
              </a:rPr>
              <a:t>e</a:t>
            </a:r>
            <a:r>
              <a:rPr lang="en-US" altLang="ko-KR" dirty="0" smtClean="0">
                <a:latin typeface="Calibri" panose="020F0502020204030204" pitchFamily="34" charset="0"/>
              </a:rPr>
              <a:t>nsure </a:t>
            </a:r>
            <a:r>
              <a:rPr lang="en-US" altLang="ko-KR" dirty="0">
                <a:latin typeface="Calibri" panose="020F0502020204030204" pitchFamily="34" charset="0"/>
              </a:rPr>
              <a:t>that consistent procedures are followed </a:t>
            </a:r>
            <a:r>
              <a:rPr lang="en-US" altLang="ko-KR" dirty="0" smtClean="0">
                <a:latin typeface="Calibri" panose="020F0502020204030204" pitchFamily="34" charset="0"/>
              </a:rPr>
              <a:t>on the </a:t>
            </a:r>
            <a:r>
              <a:rPr lang="en-US" altLang="ko-KR" dirty="0">
                <a:latin typeface="Calibri" panose="020F0502020204030204" pitchFamily="34" charset="0"/>
              </a:rPr>
              <a:t>day of the </a:t>
            </a:r>
            <a:r>
              <a:rPr lang="en-US" altLang="ko-KR" dirty="0" smtClean="0">
                <a:latin typeface="Calibri" panose="020F0502020204030204" pitchFamily="34" charset="0"/>
              </a:rPr>
              <a:t>assessment </a:t>
            </a:r>
            <a:r>
              <a:rPr lang="en-US" altLang="ko-KR" dirty="0">
                <a:latin typeface="Calibri" panose="020F0502020204030204" pitchFamily="34" charset="0"/>
              </a:rPr>
              <a:t>for the security and validity of the </a:t>
            </a:r>
            <a:r>
              <a:rPr lang="en-US" altLang="ko-KR" dirty="0" smtClean="0">
                <a:latin typeface="Calibri" panose="020F0502020204030204" pitchFamily="34" charset="0"/>
              </a:rPr>
              <a:t>survey 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To communicate </a:t>
            </a:r>
            <a:r>
              <a:rPr lang="en-US" altLang="ko-KR" dirty="0">
                <a:latin typeface="Calibri" panose="020F0502020204030204" pitchFamily="34" charset="0"/>
              </a:rPr>
              <a:t>and coordinate with the School </a:t>
            </a:r>
            <a:r>
              <a:rPr lang="en-US" altLang="ko-KR" dirty="0" smtClean="0">
                <a:latin typeface="Calibri" panose="020F0502020204030204" pitchFamily="34" charset="0"/>
              </a:rPr>
              <a:t>Coordinator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To ensure </a:t>
            </a:r>
            <a:r>
              <a:rPr lang="en-US" altLang="ko-KR" dirty="0">
                <a:latin typeface="Calibri" panose="020F0502020204030204" pitchFamily="34" charset="0"/>
              </a:rPr>
              <a:t>that </a:t>
            </a:r>
            <a:r>
              <a:rPr lang="en-US" altLang="ko-KR" dirty="0" smtClean="0">
                <a:latin typeface="Calibri" panose="020F0502020204030204" pitchFamily="34" charset="0"/>
              </a:rPr>
              <a:t>proper survey-taking conditions are provided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0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Calibri" panose="020F0502020204030204" pitchFamily="34" charset="0"/>
              </a:rPr>
              <a:t>Overview of </a:t>
            </a:r>
            <a:r>
              <a:rPr lang="en-US" altLang="ko-KR" b="1" dirty="0" smtClean="0">
                <a:latin typeface="Calibri" panose="020F0502020204030204" pitchFamily="34" charset="0"/>
              </a:rPr>
              <a:t>DKAP </a:t>
            </a:r>
            <a:r>
              <a:rPr lang="en-US" altLang="ko-KR" b="1" dirty="0">
                <a:latin typeface="Calibri" panose="020F0502020204030204" pitchFamily="34" charset="0"/>
              </a:rPr>
              <a:t>S</a:t>
            </a:r>
            <a:r>
              <a:rPr lang="en-US" altLang="ko-KR" b="1" dirty="0" smtClean="0">
                <a:latin typeface="Calibri" panose="020F0502020204030204" pitchFamily="34" charset="0"/>
              </a:rPr>
              <a:t>urvey 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18531"/>
            <a:ext cx="10515600" cy="4351338"/>
          </a:xfrm>
        </p:spPr>
        <p:txBody>
          <a:bodyPr/>
          <a:lstStyle/>
          <a:p>
            <a:r>
              <a:rPr lang="en-US" altLang="ko-KR" dirty="0">
                <a:latin typeface="Calibri" panose="020F0502020204030204" pitchFamily="34" charset="0"/>
              </a:rPr>
              <a:t>DKAP survey aims to measure </a:t>
            </a:r>
            <a:r>
              <a:rPr lang="en-US" altLang="ko-KR" dirty="0" smtClean="0">
                <a:latin typeface="Calibri" panose="020F0502020204030204" pitchFamily="34" charset="0"/>
              </a:rPr>
              <a:t>Asia-Pacific children’s </a:t>
            </a:r>
            <a:r>
              <a:rPr lang="en-US" altLang="ko-KR" dirty="0">
                <a:latin typeface="Calibri" panose="020F0502020204030204" pitchFamily="34" charset="0"/>
              </a:rPr>
              <a:t>ICT practices, attitudes, behaviors, and competency </a:t>
            </a:r>
            <a:r>
              <a:rPr lang="en-US" altLang="ko-KR" dirty="0" smtClean="0">
                <a:latin typeface="Calibri" panose="020F0502020204030204" pitchFamily="34" charset="0"/>
              </a:rPr>
              <a:t>levels.</a:t>
            </a:r>
          </a:p>
          <a:p>
            <a:pPr lvl="0"/>
            <a:r>
              <a:rPr lang="en-US" altLang="ko-KR" dirty="0" smtClean="0">
                <a:latin typeface="Calibri" panose="020F0502020204030204" pitchFamily="34" charset="0"/>
              </a:rPr>
              <a:t>Results </a:t>
            </a:r>
            <a:r>
              <a:rPr lang="en-US" altLang="ko-KR" dirty="0">
                <a:latin typeface="Calibri" panose="020F0502020204030204" pitchFamily="34" charset="0"/>
              </a:rPr>
              <a:t>of the survey </a:t>
            </a:r>
            <a:r>
              <a:rPr lang="en-US" altLang="ko-KR" dirty="0" smtClean="0">
                <a:latin typeface="Calibri" panose="020F0502020204030204" pitchFamily="34" charset="0"/>
              </a:rPr>
              <a:t>contribute to establish evidence-based understandings </a:t>
            </a:r>
            <a:r>
              <a:rPr lang="en-US" altLang="ko-KR" dirty="0">
                <a:latin typeface="Calibri" panose="020F0502020204030204" pitchFamily="34" charset="0"/>
              </a:rPr>
              <a:t>of children’s safe, effective and responsible use of ICT within an educational context across Asia-Pacific countries</a:t>
            </a:r>
            <a:r>
              <a:rPr lang="en-US" altLang="ko-KR" dirty="0" smtClean="0"/>
              <a:t>.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>
                <a:latin typeface="Calibri" panose="020F0502020204030204" pitchFamily="34" charset="0"/>
              </a:rPr>
              <a:t>DKAP survey takes approximately </a:t>
            </a:r>
            <a:r>
              <a:rPr lang="en-US" altLang="ko-KR" dirty="0" smtClean="0">
                <a:latin typeface="Calibri" panose="020F0502020204030204" pitchFamily="34" charset="0"/>
              </a:rPr>
              <a:t>one hour.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032674"/>
              </p:ext>
            </p:extLst>
          </p:nvPr>
        </p:nvGraphicFramePr>
        <p:xfrm>
          <a:off x="805249" y="4481382"/>
          <a:ext cx="10515600" cy="2085645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7536913"/>
                <a:gridCol w="2978687"/>
              </a:tblGrid>
              <a:tr h="239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 smtClean="0">
                          <a:effectLst/>
                        </a:rPr>
                        <a:t> Activities</a:t>
                      </a:r>
                      <a:endParaRPr lang="ko-KR" altLang="ko-KR" sz="180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Length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838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Preparation of </a:t>
                      </a:r>
                      <a:r>
                        <a:rPr lang="en-US" sz="1800" kern="100" dirty="0" smtClean="0">
                          <a:effectLst/>
                        </a:rPr>
                        <a:t>students</a:t>
                      </a:r>
                      <a:r>
                        <a:rPr lang="en-US" sz="1800" kern="100" baseline="0" dirty="0" smtClean="0">
                          <a:effectLst/>
                        </a:rPr>
                        <a:t> and</a:t>
                      </a:r>
                      <a:r>
                        <a:rPr lang="en-US" sz="1800" kern="100" dirty="0" smtClean="0">
                          <a:effectLst/>
                        </a:rPr>
                        <a:t> </a:t>
                      </a:r>
                      <a:r>
                        <a:rPr lang="en-US" sz="1800" kern="100" dirty="0">
                          <a:effectLst/>
                        </a:rPr>
                        <a:t>reading of </a:t>
                      </a:r>
                      <a:r>
                        <a:rPr lang="en-US" sz="1800" kern="100" dirty="0" smtClean="0">
                          <a:effectLst/>
                        </a:rPr>
                        <a:t>instructions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Approx. </a:t>
                      </a:r>
                      <a:r>
                        <a:rPr lang="en-US" sz="1800" kern="100" dirty="0">
                          <a:effectLst/>
                        </a:rPr>
                        <a:t>10 </a:t>
                      </a:r>
                      <a:r>
                        <a:rPr lang="en-US" sz="1800" kern="100" dirty="0" smtClean="0">
                          <a:effectLst/>
                        </a:rPr>
                        <a:t>min.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672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Administering the main and contextual questionnaire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45 </a:t>
                      </a:r>
                      <a:r>
                        <a:rPr lang="en-US" sz="1800" kern="100" dirty="0" smtClean="0">
                          <a:effectLst/>
                        </a:rPr>
                        <a:t>min.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676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Collecting the instrument materials and ending the session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Approx. 5 </a:t>
                      </a:r>
                      <a:r>
                        <a:rPr lang="en-US" sz="1800" kern="100" dirty="0" smtClean="0">
                          <a:effectLst/>
                        </a:rPr>
                        <a:t>min.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672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Total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60 </a:t>
                      </a:r>
                      <a:r>
                        <a:rPr lang="en-US" sz="1800" kern="100" dirty="0" smtClean="0">
                          <a:effectLst/>
                        </a:rPr>
                        <a:t>min.</a:t>
                      </a:r>
                      <a:endParaRPr lang="ko-KR" sz="1800" kern="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1021" y="762944"/>
            <a:ext cx="10515600" cy="4351338"/>
          </a:xfrm>
        </p:spPr>
        <p:txBody>
          <a:bodyPr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Survey Administrator’s </a:t>
            </a:r>
            <a:r>
              <a:rPr lang="en-US" altLang="ko-KR" b="1" dirty="0">
                <a:latin typeface="Calibri" panose="020F0502020204030204" pitchFamily="34" charset="0"/>
              </a:rPr>
              <a:t>K</a:t>
            </a:r>
            <a:r>
              <a:rPr lang="en-US" altLang="ko-KR" b="1" dirty="0" smtClean="0">
                <a:latin typeface="Calibri" panose="020F0502020204030204" pitchFamily="34" charset="0"/>
              </a:rPr>
              <a:t>ey Activities</a:t>
            </a:r>
            <a:endParaRPr lang="ko-KR" altLang="en-US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94804"/>
              </p:ext>
            </p:extLst>
          </p:nvPr>
        </p:nvGraphicFramePr>
        <p:xfrm>
          <a:off x="393356" y="1790585"/>
          <a:ext cx="11173254" cy="40714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8438"/>
                <a:gridCol w="2710249"/>
                <a:gridCol w="6854567"/>
              </a:tblGrid>
              <a:tr h="474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Stage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Timing</a:t>
                      </a:r>
                      <a:endParaRPr lang="ko-KR" alt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	</a:t>
                      </a:r>
                      <a:endParaRPr lang="ko-KR" alt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8076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Before the survey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Before training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Receive notice of assessment dates and times from the School Coordinator</a:t>
                      </a:r>
                    </a:p>
                  </a:txBody>
                  <a:tcPr/>
                </a:tc>
              </a:tr>
              <a:tr h="6036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Training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Familiarize himself/herself with questionnaire items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Confirm survey plans with the school coordinator 	</a:t>
                      </a:r>
                    </a:p>
                  </a:txBody>
                  <a:tcPr/>
                </a:tc>
              </a:tr>
              <a:tr h="6036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Calibri" panose="020F0502020204030204" pitchFamily="34" charset="0"/>
                        </a:rPr>
                        <a:t>One</a:t>
                      </a:r>
                      <a:r>
                        <a:rPr lang="en-US" altLang="ko-KR" sz="2000" baseline="0" dirty="0" smtClean="0">
                          <a:latin typeface="Calibri" panose="020F0502020204030204" pitchFamily="34" charset="0"/>
                        </a:rPr>
                        <a:t> day </a:t>
                      </a: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prior to the assessment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Confirm all of the necessary arrangements and materials with the School Coordinator	</a:t>
                      </a:r>
                    </a:p>
                  </a:txBody>
                  <a:tcPr/>
                </a:tc>
              </a:tr>
              <a:tr h="3962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 the survey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hour before the assessment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Set up rooms and materials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Ensure there are enough copies to distribute to every student</a:t>
                      </a:r>
                    </a:p>
                  </a:txBody>
                  <a:tcPr/>
                </a:tc>
              </a:tr>
              <a:tr h="24672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Survey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Administer the DKAP survey	</a:t>
                      </a:r>
                    </a:p>
                  </a:txBody>
                  <a:tcPr/>
                </a:tc>
              </a:tr>
              <a:tr h="2467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After survey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Return all survey materials to the school coordinator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1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Calibri" panose="020F0502020204030204" pitchFamily="34" charset="0"/>
              </a:rPr>
              <a:t>Before the </a:t>
            </a:r>
            <a:r>
              <a:rPr lang="en-US" altLang="ko-KR" b="1" dirty="0" smtClean="0">
                <a:latin typeface="Calibri" panose="020F0502020204030204" pitchFamily="34" charset="0"/>
              </a:rPr>
              <a:t>survey day</a:t>
            </a:r>
            <a:endParaRPr lang="en-US" altLang="ko-KR" b="1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382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Receive </a:t>
            </a:r>
            <a:r>
              <a:rPr lang="en-US" altLang="ko-KR" b="1" dirty="0">
                <a:latin typeface="Calibri" panose="020F0502020204030204" pitchFamily="34" charset="0"/>
              </a:rPr>
              <a:t>notice of </a:t>
            </a:r>
            <a:r>
              <a:rPr lang="en-US" altLang="ko-KR" b="1" dirty="0" smtClean="0">
                <a:latin typeface="Calibri" panose="020F0502020204030204" pitchFamily="34" charset="0"/>
              </a:rPr>
              <a:t>survey </a:t>
            </a:r>
            <a:r>
              <a:rPr lang="en-US" altLang="ko-KR" b="1" dirty="0">
                <a:latin typeface="Calibri" panose="020F0502020204030204" pitchFamily="34" charset="0"/>
              </a:rPr>
              <a:t>dates and times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r>
              <a:rPr lang="en-US" altLang="ko-KR" sz="2000" dirty="0" smtClean="0">
                <a:latin typeface="Calibri" panose="020F0502020204030204" pitchFamily="34" charset="0"/>
              </a:rPr>
              <a:t>The School </a:t>
            </a:r>
            <a:r>
              <a:rPr lang="en-US" altLang="ko-KR" sz="2000" dirty="0">
                <a:latin typeface="Calibri" panose="020F0502020204030204" pitchFamily="34" charset="0"/>
              </a:rPr>
              <a:t>Coordinator should let </a:t>
            </a:r>
            <a:r>
              <a:rPr lang="en-US" altLang="ko-KR" sz="2000" dirty="0" smtClean="0">
                <a:latin typeface="Calibri" panose="020F0502020204030204" pitchFamily="34" charset="0"/>
              </a:rPr>
              <a:t>survey adminstrators </a:t>
            </a:r>
            <a:r>
              <a:rPr lang="en-US" altLang="ko-KR" sz="2000" dirty="0">
                <a:latin typeface="Calibri" panose="020F0502020204030204" pitchFamily="34" charset="0"/>
              </a:rPr>
              <a:t>know the dates, times and </a:t>
            </a:r>
            <a:r>
              <a:rPr lang="en-US" altLang="ko-KR" sz="2000" dirty="0" smtClean="0">
                <a:latin typeface="Calibri" panose="020F0502020204030204" pitchFamily="34" charset="0"/>
              </a:rPr>
              <a:t>schools/classes after the survey participation of the given school is confirmed.</a:t>
            </a:r>
          </a:p>
          <a:p>
            <a:r>
              <a:rPr lang="en-US" altLang="ko-KR" b="1" dirty="0" smtClean="0">
                <a:latin typeface="Calibri" panose="020F0502020204030204" pitchFamily="34" charset="0"/>
              </a:rPr>
              <a:t>Take training sessions</a:t>
            </a:r>
          </a:p>
          <a:p>
            <a:pPr lvl="1"/>
            <a:r>
              <a:rPr lang="en-US" altLang="ko-KR" sz="2000" dirty="0" smtClean="0">
                <a:latin typeface="Calibri" panose="020F0502020204030204" pitchFamily="34" charset="0"/>
              </a:rPr>
              <a:t>All survey administrators are recommended to take interactive </a:t>
            </a:r>
            <a:r>
              <a:rPr lang="en-US" altLang="ko-KR" sz="2000" dirty="0">
                <a:latin typeface="Calibri" panose="020F0502020204030204" pitchFamily="34" charset="0"/>
              </a:rPr>
              <a:t>training session </a:t>
            </a:r>
            <a:r>
              <a:rPr lang="en-US" altLang="ko-KR" sz="2000" dirty="0" smtClean="0">
                <a:latin typeface="Calibri" panose="020F0502020204030204" pitchFamily="34" charset="0"/>
              </a:rPr>
              <a:t>offline/online.</a:t>
            </a:r>
          </a:p>
          <a:p>
            <a:pPr lvl="1"/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During the training session, survey </a:t>
            </a:r>
            <a:r>
              <a:rPr lang="en-US" altLang="ko-KR" sz="2000" dirty="0" smtClean="0">
                <a:latin typeface="Calibri" panose="020F0502020204030204" pitchFamily="34" charset="0"/>
              </a:rPr>
              <a:t>administrators should be </a:t>
            </a:r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familiar with questionnaire items. They may need to </a:t>
            </a:r>
            <a:r>
              <a:rPr lang="en-US" altLang="ko-KR" sz="2000" dirty="0" smtClean="0">
                <a:latin typeface="Calibri" panose="020F0502020204030204" pitchFamily="34" charset="0"/>
              </a:rPr>
              <a:t>respond </a:t>
            </a:r>
            <a:r>
              <a:rPr lang="en-US" altLang="ko-KR" sz="2000" dirty="0">
                <a:latin typeface="Calibri" panose="020F0502020204030204" pitchFamily="34" charset="0"/>
              </a:rPr>
              <a:t>to students’ queries about particular items if students are having </a:t>
            </a:r>
            <a:r>
              <a:rPr lang="en-US" altLang="ko-KR" sz="2000" dirty="0" smtClean="0">
                <a:latin typeface="Calibri" panose="020F0502020204030204" pitchFamily="34" charset="0"/>
              </a:rPr>
              <a:t>difficulties in answering them. Also</a:t>
            </a:r>
            <a:r>
              <a:rPr lang="en-US" altLang="ko-KR" sz="2000" dirty="0">
                <a:latin typeface="Calibri" panose="020F0502020204030204" pitchFamily="34" charset="0"/>
              </a:rPr>
              <a:t>, administrators </a:t>
            </a:r>
            <a:r>
              <a:rPr lang="en-US" altLang="ko-KR" sz="2000" dirty="0" smtClean="0">
                <a:latin typeface="Calibri" panose="020F0502020204030204" pitchFamily="34" charset="0"/>
              </a:rPr>
              <a:t>need to know the</a:t>
            </a:r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 survey procedures.</a:t>
            </a:r>
          </a:p>
          <a:p>
            <a:r>
              <a:rPr lang="en-US" altLang="ko-KR" b="1" dirty="0" smtClean="0">
                <a:latin typeface="Calibri" panose="020F0502020204030204" pitchFamily="34" charset="0"/>
              </a:rPr>
              <a:t>Confirm </a:t>
            </a:r>
            <a:r>
              <a:rPr lang="en-US" altLang="ko-KR" b="1" dirty="0">
                <a:latin typeface="Calibri" panose="020F0502020204030204" pitchFamily="34" charset="0"/>
              </a:rPr>
              <a:t>all of the necessary arrangements and materials with </a:t>
            </a:r>
            <a:r>
              <a:rPr lang="en-US" altLang="ko-KR" b="1" dirty="0" smtClean="0">
                <a:latin typeface="Calibri" panose="020F0502020204030204" pitchFamily="34" charset="0"/>
              </a:rPr>
              <a:t>the School </a:t>
            </a:r>
            <a:r>
              <a:rPr lang="en-US" altLang="ko-KR" b="1" dirty="0">
                <a:latin typeface="Calibri" panose="020F0502020204030204" pitchFamily="34" charset="0"/>
              </a:rPr>
              <a:t>Coordinator</a:t>
            </a:r>
          </a:p>
          <a:p>
            <a:pPr marL="685800" lvl="2">
              <a:spcBef>
                <a:spcPts val="1000"/>
              </a:spcBef>
            </a:pPr>
            <a:r>
              <a:rPr lang="en-US" altLang="ko-KR" dirty="0" smtClean="0">
                <a:latin typeface="Calibri" panose="020F0502020204030204" pitchFamily="34" charset="0"/>
              </a:rPr>
              <a:t>Plan </a:t>
            </a:r>
            <a:r>
              <a:rPr lang="en-US" altLang="ko-KR" dirty="0">
                <a:latin typeface="Calibri" panose="020F0502020204030204" pitchFamily="34" charset="0"/>
              </a:rPr>
              <a:t>all the steps required for the </a:t>
            </a:r>
            <a:r>
              <a:rPr lang="en-US" altLang="ko-KR" dirty="0" smtClean="0">
                <a:latin typeface="Calibri" panose="020F0502020204030204" pitchFamily="34" charset="0"/>
              </a:rPr>
              <a:t>survey </a:t>
            </a:r>
            <a:r>
              <a:rPr lang="en-US" altLang="ko-KR" dirty="0">
                <a:latin typeface="Calibri" panose="020F0502020204030204" pitchFamily="34" charset="0"/>
              </a:rPr>
              <a:t>sessions with the School Coordinator 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dirty="0">
                <a:latin typeface="Calibri" panose="020F0502020204030204" pitchFamily="34" charset="0"/>
              </a:rPr>
              <a:t>e.g., arranging room locations, ensuring that there is a sufficient number of desks or tables, </a:t>
            </a:r>
            <a:r>
              <a:rPr lang="en-US" altLang="ko-KR" dirty="0" smtClean="0">
                <a:latin typeface="Calibri" panose="020F0502020204030204" pitchFamily="34" charset="0"/>
              </a:rPr>
              <a:t>and arranging </a:t>
            </a:r>
            <a:r>
              <a:rPr lang="en-US" altLang="ko-KR" dirty="0">
                <a:latin typeface="Calibri" panose="020F0502020204030204" pitchFamily="34" charset="0"/>
              </a:rPr>
              <a:t>for a sufficient supply of pens</a:t>
            </a:r>
            <a:r>
              <a:rPr lang="en-US" altLang="ko-KR" dirty="0"/>
              <a:t>)</a:t>
            </a:r>
            <a:endParaRPr lang="en-US" altLang="ko-KR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lvl="2" indent="0">
              <a:spcBef>
                <a:spcPts val="1000"/>
              </a:spcBef>
              <a:buNone/>
            </a:pPr>
            <a:endParaRPr lang="en-US" altLang="ko-KR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altLang="ko-KR" b="1" dirty="0" smtClean="0">
              <a:latin typeface="Calibri" panose="020F0502020204030204" pitchFamily="34" charset="0"/>
            </a:endParaRPr>
          </a:p>
          <a:p>
            <a:pPr lvl="1"/>
            <a:endParaRPr lang="en-US" altLang="ko-KR" b="1" dirty="0">
              <a:latin typeface="Calibri" panose="020F0502020204030204" pitchFamily="34" charset="0"/>
            </a:endParaRPr>
          </a:p>
          <a:p>
            <a:pPr lvl="1"/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9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Calibri" panose="020F0502020204030204" pitchFamily="34" charset="0"/>
              </a:rPr>
              <a:t>On the survey day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Allow </a:t>
            </a:r>
            <a:r>
              <a:rPr lang="en-US" altLang="ko-KR" b="1" dirty="0">
                <a:latin typeface="Calibri" panose="020F0502020204030204" pitchFamily="34" charset="0"/>
              </a:rPr>
              <a:t>at least one hour before the start of </a:t>
            </a:r>
            <a:r>
              <a:rPr lang="en-US" altLang="ko-KR" b="1" dirty="0" smtClean="0">
                <a:latin typeface="Calibri" panose="020F0502020204030204" pitchFamily="34" charset="0"/>
              </a:rPr>
              <a:t>survey </a:t>
            </a:r>
            <a:r>
              <a:rPr lang="en-US" altLang="ko-KR" b="1" dirty="0">
                <a:latin typeface="Calibri" panose="020F0502020204030204" pitchFamily="34" charset="0"/>
              </a:rPr>
              <a:t>to complete these tasks. Work with the School Coordinator to assure that the room and materials are prepared before testing. </a:t>
            </a:r>
            <a:endParaRPr lang="en-US" altLang="ko-KR" b="1" dirty="0" smtClean="0">
              <a:latin typeface="Calibri" panose="020F0502020204030204" pitchFamily="34" charset="0"/>
            </a:endParaRPr>
          </a:p>
          <a:p>
            <a:endParaRPr lang="ko-KR" altLang="en-US" sz="2000" dirty="0">
              <a:latin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ko-KR" sz="2000" dirty="0">
                <a:solidFill>
                  <a:schemeClr val="dk1"/>
                </a:solidFill>
                <a:latin typeface="Calibri" panose="020F0502020204030204" pitchFamily="34" charset="0"/>
              </a:rPr>
              <a:t>Ensure there are enough copies </a:t>
            </a:r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of survey questionnaires to </a:t>
            </a:r>
            <a:r>
              <a:rPr lang="en-US" altLang="ko-KR" sz="2000" dirty="0">
                <a:solidFill>
                  <a:schemeClr val="dk1"/>
                </a:solidFill>
                <a:latin typeface="Calibri" panose="020F0502020204030204" pitchFamily="34" charset="0"/>
              </a:rPr>
              <a:t>distribute to every </a:t>
            </a:r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student.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ko-KR" sz="2000" dirty="0">
                <a:solidFill>
                  <a:schemeClr val="dk1"/>
                </a:solidFill>
                <a:latin typeface="Calibri" panose="020F0502020204030204" pitchFamily="34" charset="0"/>
              </a:rPr>
              <a:t>Make sure that students are seated quietly, with nothing on the desk except for a </a:t>
            </a:r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pen or pencil.</a:t>
            </a:r>
            <a:endParaRPr lang="en-US" altLang="ko-KR" sz="20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ko-KR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Contact </a:t>
            </a:r>
            <a:r>
              <a:rPr lang="en-US" altLang="ko-KR" sz="2000" dirty="0">
                <a:solidFill>
                  <a:schemeClr val="dk1"/>
                </a:solidFill>
                <a:latin typeface="Calibri" panose="020F0502020204030204" pitchFamily="34" charset="0"/>
              </a:rPr>
              <a:t>your School Coordinator if you have any questions or concerns. </a:t>
            </a:r>
            <a:endParaRPr lang="en-US" altLang="ko-KR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522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Calibri" panose="020F0502020204030204" pitchFamily="34" charset="0"/>
              </a:rPr>
              <a:t>Assistance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Do not answer questions about the content of the test items, or provide any </a:t>
            </a:r>
            <a:r>
              <a:rPr lang="en-US" altLang="ko-KR" dirty="0" smtClean="0">
                <a:latin typeface="Calibri" panose="020F0502020204030204" pitchFamily="34" charset="0"/>
              </a:rPr>
              <a:t>specific information or answers about any of survey items.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Be </a:t>
            </a:r>
            <a:r>
              <a:rPr lang="en-US" altLang="ko-KR" dirty="0">
                <a:latin typeface="Calibri" panose="020F0502020204030204" pitchFamily="34" charset="0"/>
              </a:rPr>
              <a:t>sure that all students understand what they are </a:t>
            </a:r>
            <a:r>
              <a:rPr lang="en-US" altLang="ko-KR" dirty="0" smtClean="0">
                <a:latin typeface="Calibri" panose="020F0502020204030204" pitchFamily="34" charset="0"/>
              </a:rPr>
              <a:t>supposed to </a:t>
            </a:r>
            <a:r>
              <a:rPr lang="en-US" altLang="ko-KR" dirty="0">
                <a:latin typeface="Calibri" panose="020F0502020204030204" pitchFamily="34" charset="0"/>
              </a:rPr>
              <a:t>do and </a:t>
            </a:r>
            <a:r>
              <a:rPr lang="en-US" altLang="ko-KR" dirty="0" smtClean="0">
                <a:latin typeface="Calibri" panose="020F0502020204030204" pitchFamily="34" charset="0"/>
              </a:rPr>
              <a:t>how </a:t>
            </a:r>
            <a:r>
              <a:rPr lang="en-US" altLang="ko-KR" dirty="0">
                <a:latin typeface="Calibri" panose="020F0502020204030204" pitchFamily="34" charset="0"/>
              </a:rPr>
              <a:t>to </a:t>
            </a:r>
            <a:r>
              <a:rPr lang="en-US" altLang="ko-KR" dirty="0" smtClean="0">
                <a:latin typeface="Calibri" panose="020F0502020204030204" pitchFamily="34" charset="0"/>
              </a:rPr>
              <a:t>mark their answers</a:t>
            </a:r>
            <a:r>
              <a:rPr lang="en-US" altLang="ko-KR" dirty="0">
                <a:latin typeface="Calibri" panose="020F0502020204030204" pitchFamily="34" charset="0"/>
              </a:rPr>
              <a:t>. </a:t>
            </a:r>
            <a:r>
              <a:rPr lang="en-US" altLang="ko-KR" dirty="0" smtClean="0">
                <a:latin typeface="Calibri" panose="020F0502020204030204" pitchFamily="34" charset="0"/>
              </a:rPr>
              <a:t>Survey administrator </a:t>
            </a:r>
            <a:r>
              <a:rPr lang="en-US" altLang="ko-KR" dirty="0">
                <a:latin typeface="Calibri" panose="020F0502020204030204" pitchFamily="34" charset="0"/>
              </a:rPr>
              <a:t>may answer students’ questions about these </a:t>
            </a:r>
            <a:r>
              <a:rPr lang="en-US" altLang="ko-KR" dirty="0" smtClean="0">
                <a:latin typeface="Calibri" panose="020F0502020204030204" pitchFamily="34" charset="0"/>
              </a:rPr>
              <a:t>matters.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Survey </a:t>
            </a:r>
            <a:r>
              <a:rPr lang="en-US" altLang="ko-KR" dirty="0" smtClean="0">
                <a:latin typeface="Calibri" panose="020F0502020204030204" pitchFamily="34" charset="0"/>
              </a:rPr>
              <a:t>administrators may answer the questions related to technical terms (e.g., wireless Internet).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Make </a:t>
            </a:r>
            <a:r>
              <a:rPr lang="en-US" altLang="ko-KR" dirty="0">
                <a:latin typeface="Calibri" panose="020F0502020204030204" pitchFamily="34" charset="0"/>
              </a:rPr>
              <a:t>note of any problems encountered during the </a:t>
            </a:r>
            <a:r>
              <a:rPr lang="en-US" altLang="ko-KR" dirty="0" smtClean="0">
                <a:latin typeface="Calibri" panose="020F0502020204030204" pitchFamily="34" charset="0"/>
              </a:rPr>
              <a:t>survey administration.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7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Survey administration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There is no survey administration script. 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All essential instructions are provided in the survey questionnaire. </a:t>
            </a:r>
            <a:r>
              <a:rPr lang="en-US" altLang="ko-KR" dirty="0">
                <a:latin typeface="Calibri" panose="020F0502020204030204" pitchFamily="34" charset="0"/>
              </a:rPr>
              <a:t>Survey </a:t>
            </a:r>
            <a:r>
              <a:rPr lang="en-US" altLang="ko-KR" dirty="0" smtClean="0">
                <a:latin typeface="Calibri" panose="020F0502020204030204" pitchFamily="34" charset="0"/>
              </a:rPr>
              <a:t>administrators must read </a:t>
            </a:r>
            <a:r>
              <a:rPr lang="en-US" altLang="ko-KR" dirty="0">
                <a:latin typeface="Calibri" panose="020F0502020204030204" pitchFamily="34" charset="0"/>
              </a:rPr>
              <a:t>aloud </a:t>
            </a:r>
            <a:r>
              <a:rPr lang="en-US" altLang="ko-KR" dirty="0" smtClean="0">
                <a:latin typeface="Calibri" panose="020F0502020204030204" pitchFamily="34" charset="0"/>
              </a:rPr>
              <a:t>these instructions to </a:t>
            </a:r>
            <a:r>
              <a:rPr lang="en-US" altLang="ko-KR" dirty="0">
                <a:latin typeface="Calibri" panose="020F0502020204030204" pitchFamily="34" charset="0"/>
              </a:rPr>
              <a:t>the students word for word to ensure that the </a:t>
            </a:r>
            <a:r>
              <a:rPr lang="en-US" altLang="ko-KR" dirty="0" smtClean="0">
                <a:latin typeface="Calibri" panose="020F0502020204030204" pitchFamily="34" charset="0"/>
              </a:rPr>
              <a:t>survey </a:t>
            </a:r>
            <a:r>
              <a:rPr lang="en-US" altLang="ko-KR" dirty="0">
                <a:latin typeface="Calibri" panose="020F0502020204030204" pitchFamily="34" charset="0"/>
              </a:rPr>
              <a:t>sessions </a:t>
            </a:r>
            <a:r>
              <a:rPr lang="en-US" altLang="ko-KR" dirty="0" smtClean="0">
                <a:latin typeface="Calibri" panose="020F0502020204030204" pitchFamily="34" charset="0"/>
              </a:rPr>
              <a:t>are conducted </a:t>
            </a:r>
            <a:r>
              <a:rPr lang="en-US" altLang="ko-KR" dirty="0">
                <a:latin typeface="Calibri" panose="020F0502020204030204" pitchFamily="34" charset="0"/>
              </a:rPr>
              <a:t>in the same way in all countries. 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</a:rPr>
              <a:t>Read </a:t>
            </a:r>
            <a:r>
              <a:rPr lang="en-US" altLang="ko-KR" dirty="0">
                <a:latin typeface="Calibri" panose="020F0502020204030204" pitchFamily="34" charset="0"/>
              </a:rPr>
              <a:t>these </a:t>
            </a:r>
            <a:r>
              <a:rPr lang="en-US" altLang="ko-KR" dirty="0" smtClean="0">
                <a:latin typeface="Calibri" panose="020F0502020204030204" pitchFamily="34" charset="0"/>
              </a:rPr>
              <a:t>instructions exactly </a:t>
            </a:r>
            <a:r>
              <a:rPr lang="en-US" altLang="ko-KR" dirty="0">
                <a:latin typeface="Calibri" panose="020F0502020204030204" pitchFamily="34" charset="0"/>
              </a:rPr>
              <a:t>as they are </a:t>
            </a:r>
            <a:r>
              <a:rPr lang="en-US" altLang="ko-KR" dirty="0" smtClean="0">
                <a:latin typeface="Calibri" panose="020F0502020204030204" pitchFamily="34" charset="0"/>
              </a:rPr>
              <a:t>written.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Survey administrators </a:t>
            </a:r>
            <a:r>
              <a:rPr lang="en-US" altLang="ko-KR" dirty="0">
                <a:latin typeface="Calibri" panose="020F0502020204030204" pitchFamily="34" charset="0"/>
              </a:rPr>
              <a:t>may </a:t>
            </a:r>
            <a:r>
              <a:rPr lang="en-US" altLang="ko-KR" dirty="0" smtClean="0">
                <a:latin typeface="Calibri" panose="020F0502020204030204" pitchFamily="34" charset="0"/>
              </a:rPr>
              <a:t>answer students’ questions </a:t>
            </a:r>
            <a:r>
              <a:rPr lang="en-US" altLang="ko-KR" dirty="0">
                <a:latin typeface="Calibri" panose="020F0502020204030204" pitchFamily="34" charset="0"/>
              </a:rPr>
              <a:t>related to </a:t>
            </a:r>
            <a:r>
              <a:rPr lang="en-US" altLang="ko-KR" dirty="0" smtClean="0">
                <a:latin typeface="Calibri" panose="020F0502020204030204" pitchFamily="34" charset="0"/>
              </a:rPr>
              <a:t>general procedures or technical terms, not on specific content </a:t>
            </a:r>
            <a:r>
              <a:rPr lang="en-US" altLang="ko-KR" dirty="0">
                <a:latin typeface="Calibri" panose="020F0502020204030204" pitchFamily="34" charset="0"/>
              </a:rPr>
              <a:t>of the test </a:t>
            </a:r>
            <a:r>
              <a:rPr lang="en-US" altLang="ko-KR" dirty="0" smtClean="0">
                <a:latin typeface="Calibri" panose="020F0502020204030204" pitchFamily="34" charset="0"/>
              </a:rPr>
              <a:t>items.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Do not allow students to open the survey questionnaire </a:t>
            </a:r>
            <a:r>
              <a:rPr lang="en-US" altLang="ko-KR" dirty="0" smtClean="0">
                <a:latin typeface="Calibri" panose="020F0502020204030204" pitchFamily="34" charset="0"/>
              </a:rPr>
              <a:t>until </a:t>
            </a:r>
            <a:r>
              <a:rPr lang="en-US" altLang="ko-KR" dirty="0">
                <a:latin typeface="Calibri" panose="020F0502020204030204" pitchFamily="34" charset="0"/>
              </a:rPr>
              <a:t>you tell them to.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7FE2-E4EE-4E43-8583-B496D9912A5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2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886</Words>
  <Application>Microsoft Office PowerPoint</Application>
  <PresentationFormat>와이드스크린</PresentationFormat>
  <Paragraphs>102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Calibri</vt:lpstr>
      <vt:lpstr>Times New Roman</vt:lpstr>
      <vt:lpstr>Office 테마</vt:lpstr>
      <vt:lpstr>Digital Kids Online Survey</vt:lpstr>
      <vt:lpstr>Introduction</vt:lpstr>
      <vt:lpstr>Responsibilities of Survey Administrator</vt:lpstr>
      <vt:lpstr>Overview of DKAP Survey </vt:lpstr>
      <vt:lpstr>PowerPoint 프레젠테이션</vt:lpstr>
      <vt:lpstr>Before the survey day</vt:lpstr>
      <vt:lpstr>On the survey day</vt:lpstr>
      <vt:lpstr>Assistance</vt:lpstr>
      <vt:lpstr>Survey administration</vt:lpstr>
      <vt:lpstr>After survey session</vt:lpstr>
      <vt:lpstr>School-related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Kids Online Survey</dc:title>
  <dc:creator>user</dc:creator>
  <cp:lastModifiedBy>user</cp:lastModifiedBy>
  <cp:revision>46</cp:revision>
  <dcterms:created xsi:type="dcterms:W3CDTF">2018-05-03T06:04:25Z</dcterms:created>
  <dcterms:modified xsi:type="dcterms:W3CDTF">2018-05-10T06:27:37Z</dcterms:modified>
</cp:coreProperties>
</file>